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6" r:id="rId4"/>
    <p:sldId id="290" r:id="rId5"/>
    <p:sldId id="288" r:id="rId6"/>
    <p:sldId id="277" r:id="rId7"/>
    <p:sldId id="289" r:id="rId8"/>
    <p:sldId id="278" r:id="rId9"/>
    <p:sldId id="284" r:id="rId10"/>
    <p:sldId id="279" r:id="rId11"/>
    <p:sldId id="280" r:id="rId12"/>
    <p:sldId id="286" r:id="rId13"/>
    <p:sldId id="285" r:id="rId14"/>
    <p:sldId id="281" r:id="rId15"/>
    <p:sldId id="282" r:id="rId16"/>
    <p:sldId id="28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A2FB3F-84E3-CE4A-85F7-C66E98D407E2}">
          <p14:sldIdLst>
            <p14:sldId id="256"/>
            <p14:sldId id="257"/>
            <p14:sldId id="276"/>
            <p14:sldId id="290"/>
            <p14:sldId id="288"/>
            <p14:sldId id="277"/>
            <p14:sldId id="289"/>
            <p14:sldId id="278"/>
          </p14:sldIdLst>
        </p14:section>
        <p14:section name="Untitled Section" id="{1AC8C9BB-8052-C24D-B552-1012640EA6B9}">
          <p14:sldIdLst>
            <p14:sldId id="284"/>
            <p14:sldId id="279"/>
            <p14:sldId id="280"/>
            <p14:sldId id="286"/>
            <p14:sldId id="285"/>
            <p14:sldId id="281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92943"/>
  </p:normalViewPr>
  <p:slideViewPr>
    <p:cSldViewPr snapToGrid="0" snapToObjects="1">
      <p:cViewPr varScale="1">
        <p:scale>
          <a:sx n="71" d="100"/>
          <a:sy n="71" d="100"/>
        </p:scale>
        <p:origin x="192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96D50-C789-144E-82BF-C5701E66DB6E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6A3D2-1FE5-EE48-8C9C-F3237F74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5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6A3D2-1FE5-EE48-8C9C-F3237F74A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6A3D2-1FE5-EE48-8C9C-F3237F74A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6A3D2-1FE5-EE48-8C9C-F3237F74A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0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6A3D2-1FE5-EE48-8C9C-F3237F74A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6A3D2-1FE5-EE48-8C9C-F3237F74A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5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6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5CAB0-BD18-8947-9F94-84CEC8153D88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CF2F-2473-5C4C-BDDF-685C243F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.astro.berkeley.edu/~wright/ALMA/SingleDishan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662783"/>
            <a:ext cx="7807569" cy="21683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Overview of Different</a:t>
            </a:r>
            <a:br>
              <a:rPr lang="en-US" b="1" dirty="0"/>
            </a:br>
            <a:r>
              <a:rPr lang="en-US" b="1" dirty="0"/>
              <a:t>Data Combination Methods</a:t>
            </a:r>
            <a:br>
              <a:rPr lang="en-US" b="1" dirty="0"/>
            </a:br>
            <a:r>
              <a:rPr lang="en-US" b="1" dirty="0"/>
              <a:t>  [+Gaussian Simulation]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72493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Ed Fomalont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JAO - NRAO</a:t>
            </a:r>
          </a:p>
        </p:txBody>
      </p:sp>
    </p:spTree>
    <p:extLst>
      <p:ext uri="{BB962C8B-B14F-4D97-AF65-F5344CB8AC3E}">
        <p14:creationId xmlns:p14="http://schemas.microsoft.com/office/powerpoint/2010/main" val="248956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7C25F-2812-9F41-806C-6E6EEA95A742}"/>
              </a:ext>
            </a:extLst>
          </p:cNvPr>
          <p:cNvSpPr txBox="1"/>
          <p:nvPr/>
        </p:nvSpPr>
        <p:spPr>
          <a:xfrm>
            <a:off x="2743200" y="0"/>
            <a:ext cx="298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  SKY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371D-DF59-A54E-931F-CA878CAA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078"/>
            <a:ext cx="9144000" cy="4667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826ACA-2F6B-6C49-87B8-D4017ACAA8E4}"/>
              </a:ext>
            </a:extLst>
          </p:cNvPr>
          <p:cNvSpPr/>
          <p:nvPr/>
        </p:nvSpPr>
        <p:spPr>
          <a:xfrm>
            <a:off x="776377" y="5280846"/>
            <a:ext cx="771201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                           Sky emission seen with  two ACA </a:t>
            </a:r>
            <a:r>
              <a:rPr lang="en-US" sz="2000" dirty="0" err="1"/>
              <a:t>pointings</a:t>
            </a:r>
            <a:endParaRPr lang="en-US" dirty="0"/>
          </a:p>
          <a:p>
            <a:r>
              <a:rPr lang="en-US" sz="2000" dirty="0"/>
              <a:t>Left (central pointing);                                     right (pointing to south-west)</a:t>
            </a:r>
          </a:p>
          <a:p>
            <a:r>
              <a:rPr lang="en-US" dirty="0"/>
              <a:t>Model contains four 3”-diameter sources, one jet and two extended objects.   Resolution is 7.4x4.0” e/w.   No PB cutoff</a:t>
            </a:r>
          </a:p>
        </p:txBody>
      </p:sp>
    </p:spTree>
    <p:extLst>
      <p:ext uri="{BB962C8B-B14F-4D97-AF65-F5344CB8AC3E}">
        <p14:creationId xmlns:p14="http://schemas.microsoft.com/office/powerpoint/2010/main" val="369884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2B60F-C23F-6249-A614-89626F28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213"/>
            <a:ext cx="9144000" cy="46666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4083A7-501B-5343-9A33-57AEB2274668}"/>
              </a:ext>
            </a:extLst>
          </p:cNvPr>
          <p:cNvSpPr/>
          <p:nvPr/>
        </p:nvSpPr>
        <p:spPr>
          <a:xfrm>
            <a:off x="655005" y="35306"/>
            <a:ext cx="7647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SKY MODEL with 7-m Primary Beam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52827-6C01-0448-B0CD-760C643AA4C1}"/>
              </a:ext>
            </a:extLst>
          </p:cNvPr>
          <p:cNvSpPr/>
          <p:nvPr/>
        </p:nvSpPr>
        <p:spPr>
          <a:xfrm>
            <a:off x="1293962" y="5382764"/>
            <a:ext cx="721168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400" dirty="0"/>
              <a:t>Sky emission that includes 7-m antenna PB </a:t>
            </a:r>
            <a:r>
              <a:rPr lang="en-US" sz="2400" dirty="0" err="1"/>
              <a:t>sens.</a:t>
            </a:r>
            <a:endParaRPr lang="en-US" sz="2400" dirty="0"/>
          </a:p>
          <a:p>
            <a:r>
              <a:rPr lang="en-US" dirty="0"/>
              <a:t>Left (central pointing);                              right (pointing to south-west)</a:t>
            </a:r>
          </a:p>
          <a:p>
            <a:r>
              <a:rPr lang="en-US" dirty="0"/>
              <a:t>7-m antenna sensitivity included, with </a:t>
            </a:r>
            <a:r>
              <a:rPr lang="en-US" b="1" dirty="0"/>
              <a:t>20% cutoff.</a:t>
            </a:r>
          </a:p>
          <a:p>
            <a:r>
              <a:rPr lang="en-US" dirty="0"/>
              <a:t>This defines the </a:t>
            </a:r>
            <a:r>
              <a:rPr lang="en-US" dirty="0" err="1"/>
              <a:t>uv</a:t>
            </a:r>
            <a:r>
              <a:rPr lang="en-US" dirty="0"/>
              <a:t>-data for each pointing via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7948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D5BB2-EB14-864C-885C-5638C4C3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1" y="1124948"/>
            <a:ext cx="4248879" cy="3570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024F7-8C19-EB43-BE43-14504375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69" y="1066014"/>
            <a:ext cx="3797817" cy="3726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79764-F812-9440-A9A4-57B087C6EF72}"/>
              </a:ext>
            </a:extLst>
          </p:cNvPr>
          <p:cNvSpPr txBox="1"/>
          <p:nvPr/>
        </p:nvSpPr>
        <p:spPr>
          <a:xfrm>
            <a:off x="1758473" y="342876"/>
            <a:ext cx="5134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SINGLE DISH EMISSION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F3BAE-E05C-C64F-9E78-D11F1435CB97}"/>
              </a:ext>
            </a:extLst>
          </p:cNvPr>
          <p:cNvSpPr txBox="1"/>
          <p:nvPr/>
        </p:nvSpPr>
        <p:spPr>
          <a:xfrm>
            <a:off x="323121" y="5025426"/>
            <a:ext cx="424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Sky emission with SD resolution of 27”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402D3-607A-FD49-9B12-5C9169365215}"/>
              </a:ext>
            </a:extLst>
          </p:cNvPr>
          <p:cNvSpPr txBox="1"/>
          <p:nvPr/>
        </p:nvSpPr>
        <p:spPr>
          <a:xfrm>
            <a:off x="4554412" y="4955133"/>
            <a:ext cx="4644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Sky emission around pointing 1</a:t>
            </a:r>
          </a:p>
          <a:p>
            <a:r>
              <a:rPr lang="en-US" sz="2400" dirty="0"/>
              <a:t>With PB correction.   This is total</a:t>
            </a:r>
          </a:p>
          <a:p>
            <a:r>
              <a:rPr lang="en-US" sz="2400" dirty="0"/>
              <a:t>power with 27” res. in this pointing.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2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D8DCA7-630A-364E-9930-CE79C8FB1C38}"/>
              </a:ext>
            </a:extLst>
          </p:cNvPr>
          <p:cNvSpPr txBox="1"/>
          <p:nvPr/>
        </p:nvSpPr>
        <p:spPr>
          <a:xfrm>
            <a:off x="386862" y="263765"/>
            <a:ext cx="7692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   Methods of making Mosaic Image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31337-F6E8-7D4B-ADC4-6F23545580DB}"/>
              </a:ext>
            </a:extLst>
          </p:cNvPr>
          <p:cNvSpPr txBox="1"/>
          <p:nvPr/>
        </p:nvSpPr>
        <p:spPr>
          <a:xfrm>
            <a:off x="386862" y="1213342"/>
            <a:ext cx="8532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--- Image/clean each pointing separately</a:t>
            </a:r>
          </a:p>
          <a:p>
            <a:r>
              <a:rPr lang="en-US" sz="2400" dirty="0"/>
              <a:t>         Simple (AIPS),  glue and combine (average) each pointing</a:t>
            </a:r>
          </a:p>
          <a:p>
            <a:r>
              <a:rPr lang="en-US" sz="2400" dirty="0"/>
              <a:t>--- Joint deconvolution of all fields in one step</a:t>
            </a:r>
          </a:p>
          <a:p>
            <a:r>
              <a:rPr lang="en-US" sz="2400" dirty="0"/>
              <a:t>          Does appropriate averaging, better SNR</a:t>
            </a:r>
          </a:p>
          <a:p>
            <a:r>
              <a:rPr lang="en-US" sz="2400" dirty="0"/>
              <a:t>--- Add in TP image raster using </a:t>
            </a:r>
            <a:r>
              <a:rPr lang="en-US" sz="2400" b="1" dirty="0"/>
              <a:t>feathering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OR</a:t>
            </a:r>
          </a:p>
          <a:p>
            <a:endParaRPr lang="en-US" sz="2400" dirty="0"/>
          </a:p>
          <a:p>
            <a:r>
              <a:rPr lang="en-US" sz="2400" dirty="0"/>
              <a:t>--- Make </a:t>
            </a:r>
            <a:r>
              <a:rPr lang="en-US" sz="2400" dirty="0" err="1"/>
              <a:t>uv</a:t>
            </a:r>
            <a:r>
              <a:rPr lang="en-US" sz="2400" dirty="0"/>
              <a:t> data for each pointing from TP image using FT.</a:t>
            </a:r>
          </a:p>
          <a:p>
            <a:r>
              <a:rPr lang="en-US" sz="2400" dirty="0"/>
              <a:t>--- Add this short spacing data (task tp2vis)</a:t>
            </a:r>
          </a:p>
          <a:p>
            <a:r>
              <a:rPr lang="en-US" sz="2400" dirty="0"/>
              <a:t>--- Join deconvolution of all fields in one step, now</a:t>
            </a:r>
          </a:p>
          <a:p>
            <a:r>
              <a:rPr lang="en-US" sz="2400" dirty="0"/>
              <a:t>          includes TP data (short spacings: 0 to 7m spacing</a:t>
            </a:r>
          </a:p>
          <a:p>
            <a:endParaRPr lang="en-US" sz="2400" dirty="0"/>
          </a:p>
          <a:p>
            <a:r>
              <a:rPr lang="en-US" sz="2400" dirty="0"/>
              <a:t>                          SIMULATION RESULTS ARE:</a:t>
            </a:r>
          </a:p>
        </p:txBody>
      </p:sp>
    </p:spTree>
    <p:extLst>
      <p:ext uri="{BB962C8B-B14F-4D97-AF65-F5344CB8AC3E}">
        <p14:creationId xmlns:p14="http://schemas.microsoft.com/office/powerpoint/2010/main" val="238037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564B2-AE87-E54E-93D0-167AE2A07CAB}"/>
              </a:ext>
            </a:extLst>
          </p:cNvPr>
          <p:cNvSpPr/>
          <p:nvPr/>
        </p:nvSpPr>
        <p:spPr>
          <a:xfrm>
            <a:off x="815064" y="94337"/>
            <a:ext cx="7828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MOSAIC IMAGE + TP (</a:t>
            </a:r>
            <a:r>
              <a:rPr lang="en-US" sz="4000" dirty="0" err="1"/>
              <a:t>uv</a:t>
            </a:r>
            <a:r>
              <a:rPr lang="en-US" sz="4000" dirty="0"/>
              <a:t> or image)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DABC-9DC3-A443-B90F-E844E406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487"/>
            <a:ext cx="9144000" cy="3907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15E9C-EB34-A741-AA72-E094D41D503D}"/>
              </a:ext>
            </a:extLst>
          </p:cNvPr>
          <p:cNvSpPr txBox="1"/>
          <p:nvPr/>
        </p:nvSpPr>
        <p:spPr>
          <a:xfrm>
            <a:off x="517585" y="5055077"/>
            <a:ext cx="7932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TP </a:t>
            </a:r>
            <a:r>
              <a:rPr lang="en-US" dirty="0" err="1"/>
              <a:t>uv</a:t>
            </a:r>
            <a:r>
              <a:rPr lang="en-US" dirty="0"/>
              <a:t> + mosaic </a:t>
            </a:r>
            <a:r>
              <a:rPr lang="en-US" dirty="0" err="1"/>
              <a:t>uv</a:t>
            </a:r>
            <a:r>
              <a:rPr lang="en-US" dirty="0"/>
              <a:t>: joint deconvolution               FEATHER: mosaic image + TP image</a:t>
            </a:r>
          </a:p>
          <a:p>
            <a:endParaRPr lang="en-US" dirty="0"/>
          </a:p>
          <a:p>
            <a:r>
              <a:rPr lang="en-US" dirty="0"/>
              <a:t>Contours:  -1, 1, 2, 4, 8, 16, 25,</a:t>
            </a:r>
            <a:r>
              <a:rPr lang="en-US" b="1" dirty="0"/>
              <a:t>50,</a:t>
            </a:r>
            <a:r>
              <a:rPr lang="en-US" dirty="0"/>
              <a:t>70,90 percent of peak of TP </a:t>
            </a:r>
            <a:r>
              <a:rPr lang="en-US" dirty="0" err="1"/>
              <a:t>uv</a:t>
            </a:r>
            <a:endParaRPr lang="en-US" dirty="0"/>
          </a:p>
          <a:p>
            <a:r>
              <a:rPr lang="en-US" dirty="0"/>
              <a:t>Field of view: down to 20% of mosaic sensitivity area</a:t>
            </a:r>
          </a:p>
        </p:txBody>
      </p:sp>
    </p:spTree>
    <p:extLst>
      <p:ext uri="{BB962C8B-B14F-4D97-AF65-F5344CB8AC3E}">
        <p14:creationId xmlns:p14="http://schemas.microsoft.com/office/powerpoint/2010/main" val="41845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CBD07-01AF-8349-B30B-F733F933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008"/>
            <a:ext cx="9144000" cy="4563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7B11F-7D70-C746-8EFB-493B0036E29A}"/>
              </a:ext>
            </a:extLst>
          </p:cNvPr>
          <p:cNvSpPr txBox="1"/>
          <p:nvPr/>
        </p:nvSpPr>
        <p:spPr>
          <a:xfrm>
            <a:off x="1207699" y="138020"/>
            <a:ext cx="6396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MOSAIC IMAGE (</a:t>
            </a:r>
            <a:r>
              <a:rPr lang="en-US" sz="4000" dirty="0" err="1"/>
              <a:t>TPuv</a:t>
            </a:r>
            <a:r>
              <a:rPr lang="en-US" sz="4000" dirty="0"/>
              <a:t>) VS SKY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98210-072F-2D48-8770-D0BFF57B84D1}"/>
              </a:ext>
            </a:extLst>
          </p:cNvPr>
          <p:cNvSpPr txBox="1"/>
          <p:nvPr/>
        </p:nvSpPr>
        <p:spPr>
          <a:xfrm>
            <a:off x="465826" y="5589932"/>
            <a:ext cx="850245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TP </a:t>
            </a:r>
            <a:r>
              <a:rPr lang="en-US" dirty="0" err="1"/>
              <a:t>uv</a:t>
            </a:r>
            <a:r>
              <a:rPr lang="en-US" dirty="0"/>
              <a:t> + mosaic </a:t>
            </a:r>
            <a:r>
              <a:rPr lang="en-US" dirty="0" err="1"/>
              <a:t>uv</a:t>
            </a:r>
            <a:r>
              <a:rPr lang="en-US" dirty="0"/>
              <a:t>: joint deconvolution                             SKY + Mosaic PB + 7-m resolution</a:t>
            </a:r>
          </a:p>
          <a:p>
            <a:r>
              <a:rPr lang="en-US" dirty="0"/>
              <a:t>Contours:  -1, 1, 2, 4, 8, 16, 25,</a:t>
            </a:r>
            <a:r>
              <a:rPr lang="en-US" b="1" dirty="0"/>
              <a:t>50,</a:t>
            </a:r>
            <a:r>
              <a:rPr lang="en-US" dirty="0"/>
              <a:t>70,90 percent of peak</a:t>
            </a:r>
          </a:p>
          <a:p>
            <a:endParaRPr lang="en-US" dirty="0"/>
          </a:p>
          <a:p>
            <a:r>
              <a:rPr lang="en-US" sz="2000" dirty="0"/>
              <a:t>Mosaic primary beam correction not include.  Increases noise at edge.</a:t>
            </a:r>
          </a:p>
        </p:txBody>
      </p:sp>
    </p:spTree>
    <p:extLst>
      <p:ext uri="{BB962C8B-B14F-4D97-AF65-F5344CB8AC3E}">
        <p14:creationId xmlns:p14="http://schemas.microsoft.com/office/powerpoint/2010/main" val="424258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61DF50-1DC0-594E-A417-B5F82C358EB5}"/>
              </a:ext>
            </a:extLst>
          </p:cNvPr>
          <p:cNvSpPr txBox="1"/>
          <p:nvPr/>
        </p:nvSpPr>
        <p:spPr>
          <a:xfrm>
            <a:off x="633046" y="281351"/>
            <a:ext cx="6882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      USING SIMULATIONS THIS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EBDD2-577B-E049-B0EB-001C9798BCB5}"/>
              </a:ext>
            </a:extLst>
          </p:cNvPr>
          <p:cNvSpPr txBox="1"/>
          <p:nvPr/>
        </p:nvSpPr>
        <p:spPr>
          <a:xfrm>
            <a:off x="633046" y="1031632"/>
            <a:ext cx="819801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defined by N Gaussians in SKY with ascii file</a:t>
            </a:r>
          </a:p>
          <a:p>
            <a:r>
              <a:rPr lang="en-US" sz="2800" dirty="0"/>
              <a:t>Given a CASA mosaic data set, use python script to</a:t>
            </a:r>
          </a:p>
          <a:p>
            <a:r>
              <a:rPr lang="en-US" sz="2800" dirty="0"/>
              <a:t>    Fill each pointing field with  appropriate </a:t>
            </a:r>
            <a:r>
              <a:rPr lang="en-US" sz="2800" dirty="0" err="1"/>
              <a:t>uv</a:t>
            </a:r>
            <a:r>
              <a:rPr lang="en-US" sz="2800" dirty="0"/>
              <a:t> data,</a:t>
            </a:r>
          </a:p>
          <a:p>
            <a:r>
              <a:rPr lang="en-US" sz="2800" dirty="0"/>
              <a:t>    Either just Gaussians or on-top of existing data</a:t>
            </a:r>
          </a:p>
          <a:p>
            <a:r>
              <a:rPr lang="en-US" sz="2800" dirty="0"/>
              <a:t>    Add appropriate thermal noise and calibration errors</a:t>
            </a:r>
          </a:p>
          <a:p>
            <a:endParaRPr lang="en-US" sz="2800" dirty="0"/>
          </a:p>
          <a:p>
            <a:r>
              <a:rPr lang="en-US" sz="2800" dirty="0"/>
              <a:t>Make appropriate TP raster images of pointed </a:t>
            </a:r>
            <a:r>
              <a:rPr lang="en-US" sz="2800" dirty="0" err="1"/>
              <a:t>uv</a:t>
            </a:r>
            <a:r>
              <a:rPr lang="en-US" sz="2800" dirty="0"/>
              <a:t> data</a:t>
            </a:r>
          </a:p>
          <a:p>
            <a:r>
              <a:rPr lang="en-US" sz="2800" dirty="0"/>
              <a:t>     Primary beam uncertainties!</a:t>
            </a:r>
          </a:p>
          <a:p>
            <a:r>
              <a:rPr lang="en-US" sz="2800" dirty="0"/>
              <a:t>     Compare various imaging techniques</a:t>
            </a:r>
          </a:p>
          <a:p>
            <a:r>
              <a:rPr lang="en-US" sz="2800" dirty="0"/>
              <a:t>     Useful and how to extended</a:t>
            </a:r>
          </a:p>
          <a:p>
            <a:r>
              <a:rPr lang="en-US" sz="2800" dirty="0"/>
              <a:t>     </a:t>
            </a:r>
            <a:r>
              <a:rPr lang="en-US" sz="2800"/>
              <a:t>EFFECTS of Non-THERMAL </a:t>
            </a:r>
            <a:r>
              <a:rPr lang="en-US" sz="2800" dirty="0"/>
              <a:t>ERRORS.</a:t>
            </a:r>
          </a:p>
        </p:txBody>
      </p:sp>
    </p:spTree>
    <p:extLst>
      <p:ext uri="{BB962C8B-B14F-4D97-AF65-F5344CB8AC3E}">
        <p14:creationId xmlns:p14="http://schemas.microsoft.com/office/powerpoint/2010/main" val="247158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5425" cy="804862"/>
          </a:xfrm>
        </p:spPr>
        <p:txBody>
          <a:bodyPr/>
          <a:lstStyle/>
          <a:p>
            <a:r>
              <a:rPr lang="en-US" dirty="0"/>
              <a:t>OUTLINE OF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50950"/>
            <a:ext cx="9144000" cy="5241925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Comments from Monday morning Discussions</a:t>
            </a:r>
          </a:p>
          <a:p>
            <a:pPr marL="0" indent="0">
              <a:buNone/>
            </a:pPr>
            <a:r>
              <a:rPr lang="en-US" sz="2800" dirty="0"/>
              <a:t>       Compare methods and reliability   </a:t>
            </a:r>
          </a:p>
          <a:p>
            <a:r>
              <a:rPr lang="en-US" sz="2800" dirty="0"/>
              <a:t>Monday afternoon (now)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         </a:t>
            </a:r>
            <a:r>
              <a:rPr lang="en-US" sz="2800" dirty="0">
                <a:solidFill>
                  <a:srgbClr val="C00000"/>
                </a:solidFill>
              </a:rPr>
              <a:t>This talk: </a:t>
            </a:r>
            <a:r>
              <a:rPr lang="en-US" sz="2800" dirty="0"/>
              <a:t>General progress over decades. Simulations!</a:t>
            </a:r>
          </a:p>
          <a:p>
            <a:pPr marL="0" indent="0">
              <a:buNone/>
            </a:pPr>
            <a:r>
              <a:rPr lang="en-US" sz="2800" dirty="0"/>
              <a:t>         Next talk: Common combination practices</a:t>
            </a:r>
          </a:p>
          <a:p>
            <a:r>
              <a:rPr lang="en-US" sz="2800" dirty="0"/>
              <a:t>Tuesday: Several deconvolution methods</a:t>
            </a:r>
          </a:p>
          <a:p>
            <a:r>
              <a:rPr lang="en-US" sz="2800" dirty="0"/>
              <a:t>Wednesday and Thursday:  Data combination examples</a:t>
            </a:r>
          </a:p>
          <a:p>
            <a:pPr marL="0" indent="0">
              <a:buNone/>
            </a:pPr>
            <a:r>
              <a:rPr lang="en-US" sz="2800" dirty="0"/>
              <a:t>         Lots of sub-group sessions</a:t>
            </a:r>
          </a:p>
          <a:p>
            <a:pPr marL="0" indent="0">
              <a:buNone/>
            </a:pPr>
            <a:r>
              <a:rPr lang="en-US" sz="2800" dirty="0"/>
              <a:t>     Friday: sub-group working over next month</a:t>
            </a:r>
          </a:p>
          <a:p>
            <a:pPr marL="0" indent="0">
              <a:buNone/>
            </a:pPr>
            <a:r>
              <a:rPr lang="en-US" sz="2800" dirty="0"/>
              <a:t>     Friday: sub-group proceedings.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62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9C1C8-236C-1543-82EF-8C118EA792B4}"/>
              </a:ext>
            </a:extLst>
          </p:cNvPr>
          <p:cNvSpPr/>
          <p:nvPr/>
        </p:nvSpPr>
        <p:spPr>
          <a:xfrm>
            <a:off x="562206" y="1556800"/>
            <a:ext cx="81329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Cornwell, T.J., </a:t>
            </a:r>
            <a:r>
              <a:rPr lang="en-US" sz="1600" dirty="0" err="1">
                <a:latin typeface="Helvetica" pitchFamily="2" charset="0"/>
              </a:rPr>
              <a:t>Holdaway</a:t>
            </a:r>
            <a:r>
              <a:rPr lang="en-US" sz="1600" dirty="0">
                <a:latin typeface="Helvetica" pitchFamily="2" charset="0"/>
              </a:rPr>
              <a:t>, M.A. &amp; </a:t>
            </a:r>
            <a:r>
              <a:rPr lang="en-US" sz="1600" dirty="0" err="1">
                <a:latin typeface="Helvetica" pitchFamily="2" charset="0"/>
              </a:rPr>
              <a:t>UsonJ.M</a:t>
            </a:r>
            <a:r>
              <a:rPr lang="en-US" sz="1600" dirty="0">
                <a:latin typeface="Helvetica" pitchFamily="2" charset="0"/>
              </a:rPr>
              <a:t>., 1993, Radio-interferometric imaging of very</a:t>
            </a:r>
          </a:p>
          <a:p>
            <a:r>
              <a:rPr lang="en-US" sz="1600" dirty="0">
                <a:latin typeface="Helvetica" pitchFamily="2" charset="0"/>
              </a:rPr>
              <a:t>     large objects: implications for array design, A&amp;A 271,697.</a:t>
            </a:r>
          </a:p>
          <a:p>
            <a:r>
              <a:rPr lang="en-US" sz="1600" dirty="0">
                <a:latin typeface="Helvetica" pitchFamily="2" charset="0"/>
              </a:rPr>
              <a:t>     Analysis of TP and arrays with same antenna size.  Excellent error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2A446-8A64-414C-B491-E2B633450E54}"/>
              </a:ext>
            </a:extLst>
          </p:cNvPr>
          <p:cNvSpPr txBox="1"/>
          <p:nvPr/>
        </p:nvSpPr>
        <p:spPr>
          <a:xfrm>
            <a:off x="1266092" y="226943"/>
            <a:ext cx="6595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</a:rPr>
              <a:t>Some History of Imaging Extended 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1D2AA-83FF-D64B-AE3C-BC58B6A0C41C}"/>
              </a:ext>
            </a:extLst>
          </p:cNvPr>
          <p:cNvSpPr txBox="1"/>
          <p:nvPr/>
        </p:nvSpPr>
        <p:spPr>
          <a:xfrm>
            <a:off x="536699" y="3956852"/>
            <a:ext cx="82338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Wright, M. 2012, ALMA Single Dish and Array Combination Workshop: Heterogeneous</a:t>
            </a:r>
          </a:p>
          <a:p>
            <a:r>
              <a:rPr lang="en-US" dirty="0"/>
              <a:t>Array Imaging: </a:t>
            </a:r>
          </a:p>
          <a:p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</a:t>
            </a:r>
            <a:r>
              <a:rPr lang="en-US" sz="1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http://w.astro.Berkeley.edu/~wright/ALMA/SingleDishand</a:t>
            </a:r>
            <a:r>
              <a:rPr lang="en-US" sz="1400" dirty="0">
                <a:solidFill>
                  <a:srgbClr val="FF0000"/>
                </a:solidFill>
              </a:rPr>
              <a:t>ArrayCombinationWorkshopDec17-19</a:t>
            </a:r>
            <a:r>
              <a:rPr lang="en-US" sz="1400" dirty="0"/>
              <a:t>.pdf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F122FD-DCEB-9246-A99F-E766B634376B}"/>
              </a:ext>
            </a:extLst>
          </p:cNvPr>
          <p:cNvSpPr/>
          <p:nvPr/>
        </p:nvSpPr>
        <p:spPr>
          <a:xfrm>
            <a:off x="512960" y="2513900"/>
            <a:ext cx="8167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Holdaway</a:t>
            </a:r>
            <a:r>
              <a:rPr lang="en-US" sz="1600" dirty="0">
                <a:latin typeface="Helvetica" pitchFamily="2" charset="0"/>
              </a:rPr>
              <a:t>. M.A., 1999, </a:t>
            </a:r>
            <a:r>
              <a:rPr lang="en-US" sz="1600" dirty="0" err="1">
                <a:latin typeface="Helvetica" pitchFamily="2" charset="0"/>
              </a:rPr>
              <a:t>Mosaicing</a:t>
            </a:r>
            <a:r>
              <a:rPr lang="en-US" sz="1600" dirty="0">
                <a:latin typeface="Helvetica" pitchFamily="2" charset="0"/>
              </a:rPr>
              <a:t> with Interferometer Arrays, ASP Conference series 180, 401.  NRAO summer school.  Good introduction.</a:t>
            </a:r>
            <a:endParaRPr lang="en-US" sz="1600" dirty="0">
              <a:effectLst/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EED2D4-F92F-D441-BFE2-21BD56446D45}"/>
              </a:ext>
            </a:extLst>
          </p:cNvPr>
          <p:cNvSpPr txBox="1"/>
          <p:nvPr/>
        </p:nvSpPr>
        <p:spPr>
          <a:xfrm>
            <a:off x="595664" y="861657"/>
            <a:ext cx="747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Högbom</a:t>
            </a:r>
            <a:r>
              <a:rPr lang="en-US" dirty="0"/>
              <a:t>, J. A. 1974, A&amp;AS, 15, 417:  CLEAN ALGORITHM</a:t>
            </a:r>
          </a:p>
          <a:p>
            <a:r>
              <a:rPr lang="en-US" dirty="0">
                <a:solidFill>
                  <a:srgbClr val="FF0000"/>
                </a:solidFill>
              </a:rPr>
              <a:t>    1967-68: I was Post Doc In Leiden: Oort, </a:t>
            </a:r>
            <a:r>
              <a:rPr lang="en-US" dirty="0" err="1">
                <a:solidFill>
                  <a:srgbClr val="FF0000"/>
                </a:solidFill>
              </a:rPr>
              <a:t>vdHulst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vdLaan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Brouw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Hogbom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AD8E7-8C22-7C45-B645-642FCEB4A0D6}"/>
              </a:ext>
            </a:extLst>
          </p:cNvPr>
          <p:cNvSpPr txBox="1"/>
          <p:nvPr/>
        </p:nvSpPr>
        <p:spPr>
          <a:xfrm>
            <a:off x="512163" y="3207113"/>
            <a:ext cx="625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Greisen, E.W.,2002, Wide Field Imaging in Classic AIPS since 1970</a:t>
            </a:r>
          </a:p>
          <a:p>
            <a:r>
              <a:rPr lang="en-US" dirty="0"/>
              <a:t>     Gluing each field together.  Has some advantages.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60A11-0CDC-1340-8001-2EE80502EE00}"/>
              </a:ext>
            </a:extLst>
          </p:cNvPr>
          <p:cNvSpPr txBox="1"/>
          <p:nvPr/>
        </p:nvSpPr>
        <p:spPr>
          <a:xfrm>
            <a:off x="494309" y="4959824"/>
            <a:ext cx="71681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Rau, Naik, Braun, 2019, AJ 158,3,1: A joint Deconvolution …</a:t>
            </a:r>
          </a:p>
          <a:p>
            <a:r>
              <a:rPr lang="en-US" dirty="0"/>
              <a:t>   Discussed in next talk, and throughout workshop. </a:t>
            </a:r>
          </a:p>
          <a:p>
            <a:endParaRPr lang="en-US" dirty="0"/>
          </a:p>
          <a:p>
            <a:r>
              <a:rPr lang="en-US" b="1" dirty="0"/>
              <a:t>ALMA imaging/deconvolution ‘relatively easy’ because of little large field</a:t>
            </a:r>
          </a:p>
          <a:p>
            <a:r>
              <a:rPr lang="en-US" b="1" dirty="0"/>
              <a:t>   problems where sky curvature is important.</a:t>
            </a:r>
          </a:p>
        </p:txBody>
      </p:sp>
    </p:spTree>
    <p:extLst>
      <p:ext uri="{BB962C8B-B14F-4D97-AF65-F5344CB8AC3E}">
        <p14:creationId xmlns:p14="http://schemas.microsoft.com/office/powerpoint/2010/main" val="120317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32C5F-FAD2-5C48-88AC-BEB53455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16" y="861092"/>
            <a:ext cx="5275384" cy="373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C18C2-1BB7-D744-B12F-94EF0DC8F9D8}"/>
              </a:ext>
            </a:extLst>
          </p:cNvPr>
          <p:cNvSpPr txBox="1"/>
          <p:nvPr/>
        </p:nvSpPr>
        <p:spPr>
          <a:xfrm>
            <a:off x="70348" y="211017"/>
            <a:ext cx="9054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VLA image at 1.4 GHz of Fornax-A with 20” resolution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FE688-4AC1-AD45-AFE4-35945C84EA6C}"/>
              </a:ext>
            </a:extLst>
          </p:cNvPr>
          <p:cNvSpPr txBox="1"/>
          <p:nvPr/>
        </p:nvSpPr>
        <p:spPr>
          <a:xfrm>
            <a:off x="633046" y="4801162"/>
            <a:ext cx="80636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Three VLA pointing mosaic plus Parkes SD.</a:t>
            </a:r>
          </a:p>
          <a:p>
            <a:r>
              <a:rPr lang="en-US" sz="3200" dirty="0"/>
              <a:t>Each field imaged and then overlap combined,</a:t>
            </a:r>
          </a:p>
          <a:p>
            <a:r>
              <a:rPr lang="en-US" sz="3200" dirty="0"/>
              <a:t>Smooth to Parkes resolution and scale.</a:t>
            </a:r>
          </a:p>
          <a:p>
            <a:r>
              <a:rPr lang="en-US" sz="3200" dirty="0"/>
              <a:t>                   “A SIMPLE  FEATHER”</a:t>
            </a:r>
          </a:p>
        </p:txBody>
      </p:sp>
    </p:spTree>
    <p:extLst>
      <p:ext uri="{BB962C8B-B14F-4D97-AF65-F5344CB8AC3E}">
        <p14:creationId xmlns:p14="http://schemas.microsoft.com/office/powerpoint/2010/main" val="265306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39C2-34CB-9E4F-9090-66435666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85" y="648683"/>
            <a:ext cx="9004929" cy="46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0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F66E0-2A85-5540-837F-24CBFECE524B}"/>
              </a:ext>
            </a:extLst>
          </p:cNvPr>
          <p:cNvSpPr txBox="1"/>
          <p:nvPr/>
        </p:nvSpPr>
        <p:spPr>
          <a:xfrm>
            <a:off x="638355" y="5859"/>
            <a:ext cx="7524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Goal: How to Combine  ‘ALMA’ pieces</a:t>
            </a:r>
          </a:p>
          <a:p>
            <a:r>
              <a:rPr lang="en-US" sz="3200" dirty="0"/>
              <a:t>     to obtain best quality images.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BCA31-133A-554B-93A9-3924FC0509FC}"/>
              </a:ext>
            </a:extLst>
          </p:cNvPr>
          <p:cNvSpPr txBox="1"/>
          <p:nvPr/>
        </p:nvSpPr>
        <p:spPr>
          <a:xfrm>
            <a:off x="228600" y="1229537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Pieces Available: </a:t>
            </a:r>
            <a:r>
              <a:rPr lang="en-US" sz="2400" dirty="0"/>
              <a:t>~10 configs of  &gt;=43 ALMA 12-m antennas </a:t>
            </a:r>
          </a:p>
          <a:p>
            <a:r>
              <a:rPr lang="en-US" sz="2400" dirty="0"/>
              <a:t>                                  2 configs of up to 12 7-m antennas</a:t>
            </a:r>
          </a:p>
          <a:p>
            <a:r>
              <a:rPr lang="en-US" sz="2400" dirty="0"/>
              <a:t>                                  ALMA TP image</a:t>
            </a:r>
          </a:p>
          <a:p>
            <a:r>
              <a:rPr lang="en-US" sz="2400" dirty="0"/>
              <a:t>                                  +plus more TP’s and arrays. </a:t>
            </a:r>
          </a:p>
          <a:p>
            <a:r>
              <a:rPr lang="en-US" sz="2400" dirty="0"/>
              <a:t>        Combine  pieces to obtain best image.                               </a:t>
            </a:r>
          </a:p>
          <a:p>
            <a:endParaRPr lang="en-US" sz="2400" dirty="0"/>
          </a:p>
          <a:p>
            <a:r>
              <a:rPr lang="en-US" sz="2400" b="1" dirty="0"/>
              <a:t>Simple mode: </a:t>
            </a:r>
            <a:r>
              <a:rPr lang="en-US" sz="2400" i="1" dirty="0"/>
              <a:t> </a:t>
            </a:r>
            <a:r>
              <a:rPr lang="en-US" sz="2400" dirty="0"/>
              <a:t>One pointing of target fits in PB size</a:t>
            </a:r>
          </a:p>
          <a:p>
            <a:r>
              <a:rPr lang="en-US" sz="2400" dirty="0"/>
              <a:t>    Number of ALMA configs depends on target angular properties:</a:t>
            </a:r>
          </a:p>
          <a:p>
            <a:r>
              <a:rPr lang="en-US" sz="2400" dirty="0"/>
              <a:t>           min and max angular scale and ‘complexity’</a:t>
            </a:r>
          </a:p>
          <a:p>
            <a:r>
              <a:rPr lang="en-US" sz="2400" dirty="0"/>
              <a:t>    TP (autocorrelation) of each antenna type (not a raster)</a:t>
            </a:r>
          </a:p>
          <a:p>
            <a:r>
              <a:rPr lang="en-US" sz="2400" dirty="0"/>
              <a:t>           essentially measures </a:t>
            </a:r>
            <a:r>
              <a:rPr lang="en-US" sz="2400" dirty="0" err="1"/>
              <a:t>uv</a:t>
            </a:r>
            <a:r>
              <a:rPr lang="en-US" sz="2400" dirty="0"/>
              <a:t>=0 point – visibility at zero spacing</a:t>
            </a:r>
          </a:p>
          <a:p>
            <a:r>
              <a:rPr lang="en-US" sz="2400" dirty="0"/>
              <a:t>    Collect all u-v data and deconvolve to make image.</a:t>
            </a:r>
          </a:p>
          <a:p>
            <a:r>
              <a:rPr lang="en-US" sz="2400" dirty="0"/>
              <a:t>    OR: make several images corresponding to each config,</a:t>
            </a:r>
          </a:p>
          <a:p>
            <a:r>
              <a:rPr lang="en-US" sz="2400" dirty="0"/>
              <a:t>          then feather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77366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BCA31-133A-554B-93A9-3924FC0509FC}"/>
              </a:ext>
            </a:extLst>
          </p:cNvPr>
          <p:cNvSpPr txBox="1"/>
          <p:nvPr/>
        </p:nvSpPr>
        <p:spPr>
          <a:xfrm>
            <a:off x="228600" y="1376076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Mosaic mode: </a:t>
            </a:r>
            <a:r>
              <a:rPr lang="en-US" sz="2400" dirty="0"/>
              <a:t>More than one pointing position needed to cover</a:t>
            </a:r>
          </a:p>
          <a:p>
            <a:r>
              <a:rPr lang="en-US" sz="2400" dirty="0"/>
              <a:t>            source extent.</a:t>
            </a:r>
          </a:p>
          <a:p>
            <a:r>
              <a:rPr lang="en-US" sz="2400" dirty="0"/>
              <a:t>     Number of ALMA configs depends on target angular properties:</a:t>
            </a:r>
          </a:p>
          <a:p>
            <a:r>
              <a:rPr lang="en-US" sz="2400" dirty="0"/>
              <a:t>           min and max angular scale and ‘complexity’</a:t>
            </a:r>
          </a:p>
          <a:p>
            <a:r>
              <a:rPr lang="en-US" sz="2400" dirty="0"/>
              <a:t>     For example: mosaic of large region of point sources needs only</a:t>
            </a:r>
          </a:p>
          <a:p>
            <a:r>
              <a:rPr lang="en-US" sz="2400" dirty="0"/>
              <a:t>           one 12-m ALMA configuration.</a:t>
            </a:r>
          </a:p>
          <a:p>
            <a:endParaRPr lang="en-US" sz="2400" dirty="0"/>
          </a:p>
          <a:p>
            <a:r>
              <a:rPr lang="en-US" sz="2400" b="1" dirty="0"/>
              <a:t>BUT: </a:t>
            </a:r>
            <a:r>
              <a:rPr lang="en-US" sz="2400" dirty="0"/>
              <a:t>Many interesting sources have angular scale emission over </a:t>
            </a:r>
          </a:p>
          <a:p>
            <a:r>
              <a:rPr lang="en-US" sz="2400" dirty="0"/>
              <a:t>           the mosaic area.</a:t>
            </a:r>
          </a:p>
          <a:p>
            <a:r>
              <a:rPr lang="en-US" sz="2400" dirty="0"/>
              <a:t>     This area is imaged at lowest resolution using SD raster scans</a:t>
            </a:r>
          </a:p>
          <a:p>
            <a:r>
              <a:rPr lang="en-US" sz="2400" dirty="0"/>
              <a:t>          from </a:t>
            </a:r>
            <a:r>
              <a:rPr lang="en-US" sz="2400" b="1" dirty="0"/>
              <a:t>ANY </a:t>
            </a:r>
            <a:r>
              <a:rPr lang="en-US" sz="2400" dirty="0"/>
              <a:t>antenna, but usually PM’s.  Methods and errors not</a:t>
            </a:r>
          </a:p>
          <a:p>
            <a:r>
              <a:rPr lang="en-US" sz="2400" dirty="0"/>
              <a:t>          discussed here.</a:t>
            </a:r>
          </a:p>
          <a:p>
            <a:r>
              <a:rPr lang="en-US" sz="2400" b="1" dirty="0"/>
              <a:t>How best to include this low resolution SD  raster image data  into     </a:t>
            </a:r>
          </a:p>
          <a:p>
            <a:r>
              <a:rPr lang="en-US" sz="2400" b="1" dirty="0"/>
              <a:t>      the other ALMA interferometric data/images?</a:t>
            </a:r>
            <a:r>
              <a:rPr lang="en-US" sz="2400" dirty="0"/>
              <a:t>    </a:t>
            </a:r>
            <a:r>
              <a:rPr lang="en-US" sz="2400" b="1" dirty="0"/>
              <a:t>AND ERRORS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53F23-9438-8140-96D5-419122F24B8D}"/>
              </a:ext>
            </a:extLst>
          </p:cNvPr>
          <p:cNvSpPr txBox="1"/>
          <p:nvPr/>
        </p:nvSpPr>
        <p:spPr>
          <a:xfrm>
            <a:off x="509954" y="164117"/>
            <a:ext cx="838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This Workshop Goal: How to Combine  ALMA </a:t>
            </a:r>
          </a:p>
          <a:p>
            <a:r>
              <a:rPr lang="en-US" sz="3200" dirty="0"/>
              <a:t>        Mosaic Pieces with TP raster mode</a:t>
            </a:r>
          </a:p>
        </p:txBody>
      </p:sp>
    </p:spTree>
    <p:extLst>
      <p:ext uri="{BB962C8B-B14F-4D97-AF65-F5344CB8AC3E}">
        <p14:creationId xmlns:p14="http://schemas.microsoft.com/office/powerpoint/2010/main" val="7271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8B1D34-8553-5244-A10D-5C862EEA2E88}"/>
              </a:ext>
            </a:extLst>
          </p:cNvPr>
          <p:cNvSpPr txBox="1"/>
          <p:nvPr/>
        </p:nvSpPr>
        <p:spPr>
          <a:xfrm>
            <a:off x="1488832" y="0"/>
            <a:ext cx="6126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Real Data versus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535A-02F4-8944-960E-C16782E57203}"/>
              </a:ext>
            </a:extLst>
          </p:cNvPr>
          <p:cNvSpPr txBox="1"/>
          <p:nvPr/>
        </p:nvSpPr>
        <p:spPr>
          <a:xfrm>
            <a:off x="350520" y="929640"/>
            <a:ext cx="8342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Most of this workshop will deal with real ALMA</a:t>
            </a:r>
          </a:p>
          <a:p>
            <a:r>
              <a:rPr lang="en-US" sz="2800" dirty="0"/>
              <a:t>      </a:t>
            </a:r>
            <a:r>
              <a:rPr lang="en-US" sz="2800" dirty="0" err="1"/>
              <a:t>mosaic+tp</a:t>
            </a:r>
            <a:r>
              <a:rPr lang="en-US" sz="2800" dirty="0"/>
              <a:t> observations of interesting fields.</a:t>
            </a:r>
          </a:p>
          <a:p>
            <a:r>
              <a:rPr lang="en-US" sz="2800" dirty="0"/>
              <a:t>Alternative: Take some mosaic experiments, remove the</a:t>
            </a:r>
          </a:p>
          <a:p>
            <a:r>
              <a:rPr lang="en-US" sz="2800" dirty="0"/>
              <a:t>      observed data and replace with </a:t>
            </a:r>
            <a:r>
              <a:rPr lang="en-US" sz="2800" b="1" dirty="0"/>
              <a:t>known sky model</a:t>
            </a:r>
          </a:p>
          <a:p>
            <a:r>
              <a:rPr lang="en-US" sz="2800" dirty="0"/>
              <a:t>Introduce TP image of this model data.</a:t>
            </a:r>
          </a:p>
          <a:p>
            <a:r>
              <a:rPr lang="en-US" sz="2800" dirty="0"/>
              <a:t>Test combination (feather vs </a:t>
            </a:r>
            <a:r>
              <a:rPr lang="en-US" sz="2800" dirty="0" err="1"/>
              <a:t>tpvis</a:t>
            </a:r>
            <a:r>
              <a:rPr lang="en-US" sz="2800" dirty="0"/>
              <a:t> vs other) results for </a:t>
            </a:r>
          </a:p>
          <a:p>
            <a:r>
              <a:rPr lang="en-US" sz="2800" dirty="0"/>
              <a:t>      these combined data sets.</a:t>
            </a:r>
          </a:p>
          <a:p>
            <a:r>
              <a:rPr lang="en-US" sz="2800" dirty="0"/>
              <a:t>Can also introduce most synthesis errors to determine</a:t>
            </a:r>
          </a:p>
          <a:p>
            <a:r>
              <a:rPr lang="en-US" sz="2800" dirty="0"/>
              <a:t>      their affects on the results.</a:t>
            </a:r>
          </a:p>
          <a:p>
            <a:endParaRPr lang="en-US" sz="2800" dirty="0"/>
          </a:p>
          <a:p>
            <a:r>
              <a:rPr lang="en-US" sz="2800" dirty="0"/>
              <a:t>What follows is a simple simulation result so far.</a:t>
            </a:r>
          </a:p>
        </p:txBody>
      </p:sp>
    </p:spTree>
    <p:extLst>
      <p:ext uri="{BB962C8B-B14F-4D97-AF65-F5344CB8AC3E}">
        <p14:creationId xmlns:p14="http://schemas.microsoft.com/office/powerpoint/2010/main" val="117364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B0B9E-F54C-594A-8E7A-D8B025A52E82}"/>
              </a:ext>
            </a:extLst>
          </p:cNvPr>
          <p:cNvSpPr txBox="1"/>
          <p:nvPr/>
        </p:nvSpPr>
        <p:spPr>
          <a:xfrm>
            <a:off x="821489" y="0"/>
            <a:ext cx="748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Simple Sky Model and Data Set for First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F5641-31E0-6F4F-9F83-79EE3D6E5572}"/>
              </a:ext>
            </a:extLst>
          </p:cNvPr>
          <p:cNvSpPr txBox="1"/>
          <p:nvPr/>
        </p:nvSpPr>
        <p:spPr>
          <a:xfrm>
            <a:off x="20618" y="569337"/>
            <a:ext cx="88244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 7-m array: Band 6 230 GHz:   Considered only one </a:t>
            </a:r>
            <a:r>
              <a:rPr lang="en-US" sz="2400" dirty="0" err="1"/>
              <a:t>spw</a:t>
            </a:r>
            <a:r>
              <a:rPr lang="en-US" sz="2400" dirty="0"/>
              <a:t> </a:t>
            </a:r>
            <a:r>
              <a:rPr lang="en-US" sz="2400" dirty="0" err="1"/>
              <a:t>chan</a:t>
            </a:r>
            <a:endParaRPr lang="en-US" sz="2400" dirty="0"/>
          </a:p>
          <a:p>
            <a:r>
              <a:rPr lang="en-US" sz="2400" dirty="0"/>
              <a:t>         Two 45-min blocks. 7 pointing directions, </a:t>
            </a:r>
          </a:p>
          <a:p>
            <a:r>
              <a:rPr lang="en-US" sz="2400" dirty="0"/>
              <a:t>         22” field separation, 27.3” FWHP TP beam size</a:t>
            </a:r>
          </a:p>
          <a:p>
            <a:r>
              <a:rPr lang="en-US" sz="2400" dirty="0"/>
              <a:t> Model:</a:t>
            </a:r>
          </a:p>
          <a:p>
            <a:r>
              <a:rPr lang="en-US" sz="2400" dirty="0"/>
              <a:t>    Four 3”-round components</a:t>
            </a:r>
          </a:p>
          <a:p>
            <a:r>
              <a:rPr lang="en-US" sz="2400" dirty="0"/>
              <a:t>    Two ~15” components, </a:t>
            </a:r>
          </a:p>
          <a:p>
            <a:r>
              <a:rPr lang="en-US" sz="2400" dirty="0"/>
              <a:t>    One ‘jet’, 12”x2”</a:t>
            </a:r>
          </a:p>
          <a:p>
            <a:r>
              <a:rPr lang="en-US" sz="2400" dirty="0"/>
              <a:t>    tick marks 20” separation</a:t>
            </a:r>
          </a:p>
          <a:p>
            <a:r>
              <a:rPr lang="en-US" sz="2400" dirty="0"/>
              <a:t>ACA pointing positions:</a:t>
            </a:r>
          </a:p>
          <a:p>
            <a:r>
              <a:rPr lang="en-US" sz="2400" dirty="0"/>
              <a:t>    Blue Rectangles</a:t>
            </a:r>
          </a:p>
          <a:p>
            <a:r>
              <a:rPr lang="en-US" sz="2400" dirty="0"/>
              <a:t>    Resolution 7.4”x4.0” </a:t>
            </a:r>
          </a:p>
          <a:p>
            <a:r>
              <a:rPr lang="en-US" sz="2400" dirty="0"/>
              <a:t>    Used all CM antennas but CM05</a:t>
            </a:r>
          </a:p>
          <a:p>
            <a:endParaRPr lang="en-US" sz="2400" dirty="0"/>
          </a:p>
          <a:p>
            <a:r>
              <a:rPr lang="en-US" sz="2400" dirty="0"/>
              <a:t>Real ACA mosaic Data set Used.</a:t>
            </a:r>
          </a:p>
          <a:p>
            <a:r>
              <a:rPr lang="en-US" sz="2400" dirty="0"/>
              <a:t>Courtesy Hales CO observation.</a:t>
            </a:r>
          </a:p>
          <a:p>
            <a:r>
              <a:rPr lang="en-US" sz="2400" dirty="0"/>
              <a:t>Can use simulator.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18C9AD-0653-4B4A-92DA-1806E8C9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46" y="2135219"/>
            <a:ext cx="4551382" cy="44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13212</TotalTime>
  <Words>1261</Words>
  <Application>Microsoft Macintosh PowerPoint</Application>
  <PresentationFormat>On-screen Show (4:3)</PresentationFormat>
  <Paragraphs>153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</vt:lpstr>
      <vt:lpstr>Office Theme</vt:lpstr>
      <vt:lpstr>Overview of Different Data Combination Methods   [+Gaussian Simulation] </vt:lpstr>
      <vt:lpstr>OUTLINE OF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DATA-IMAGE CONSISTENCY</dc:title>
  <dc:creator>Ed Fomalont</dc:creator>
  <cp:lastModifiedBy>Microsoft Office User</cp:lastModifiedBy>
  <cp:revision>262</cp:revision>
  <dcterms:created xsi:type="dcterms:W3CDTF">2015-08-24T15:01:36Z</dcterms:created>
  <dcterms:modified xsi:type="dcterms:W3CDTF">2019-08-12T13:34:02Z</dcterms:modified>
</cp:coreProperties>
</file>